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comments/comment7.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8.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1"/>
  </p:notesMasterIdLst>
  <p:handoutMasterIdLst>
    <p:handoutMasterId r:id="rId22"/>
  </p:handoutMasterIdLst>
  <p:sldIdLst>
    <p:sldId id="322" r:id="rId2"/>
    <p:sldId id="321" r:id="rId3"/>
    <p:sldId id="296" r:id="rId4"/>
    <p:sldId id="330" r:id="rId5"/>
    <p:sldId id="326" r:id="rId6"/>
    <p:sldId id="337" r:id="rId7"/>
    <p:sldId id="325" r:id="rId8"/>
    <p:sldId id="347" r:id="rId9"/>
    <p:sldId id="341" r:id="rId10"/>
    <p:sldId id="338" r:id="rId11"/>
    <p:sldId id="342" r:id="rId12"/>
    <p:sldId id="348" r:id="rId13"/>
    <p:sldId id="333" r:id="rId14"/>
    <p:sldId id="344" r:id="rId15"/>
    <p:sldId id="346" r:id="rId16"/>
    <p:sldId id="297" r:id="rId17"/>
    <p:sldId id="335" r:id="rId18"/>
    <p:sldId id="343" r:id="rId19"/>
    <p:sldId id="329" r:id="rId20"/>
  </p:sldIdLst>
  <p:sldSz cx="12190413" cy="6859588"/>
  <p:notesSz cx="6858000" cy="9144000"/>
  <p:embeddedFontLst>
    <p:embeddedFont>
      <p:font typeface="굴림체" panose="020B0609000101010101" pitchFamily="49" charset="-127"/>
      <p:regular r:id="rId23"/>
    </p:embeddedFont>
    <p:embeddedFont>
      <p:font typeface="맑은 고딕" panose="020B0503020000020004" pitchFamily="34" charset="-127"/>
      <p:regular r:id="rId24"/>
      <p:bold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Noto Sans" panose="020B0604020202020204" charset="0"/>
      <p:regular r:id="rId32"/>
      <p:bold r:id="rId3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4"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78596" autoAdjust="0"/>
  </p:normalViewPr>
  <p:slideViewPr>
    <p:cSldViewPr snapToGrid="0">
      <p:cViewPr varScale="1">
        <p:scale>
          <a:sx n="52" d="100"/>
          <a:sy n="52" d="100"/>
        </p:scale>
        <p:origin x="452" y="56"/>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notesMaster" Target="notesMasters/notesMaster1.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7:56.105" idx="11">
    <p:pos x="10" y="10"/>
    <p:text>Bhavika rewrite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09T22:19:42.354" idx="3">
    <p:pos x="7295" y="998"/>
    <p:text>Bhavika Break into parts and animate the diagram.</p:text>
    <p:extLst>
      <p:ext uri="{C676402C-5697-4E1C-873F-D02D1690AC5C}">
        <p15:threadingInfo xmlns:p15="http://schemas.microsoft.com/office/powerpoint/2012/main" timeZoneBias="240"/>
      </p:ext>
    </p:extLst>
  </p:cm>
  <p:cm authorId="1" dt="2021-04-09T23:40:58.022" idx="13">
    <p:pos x="10" y="1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09T22:27:04.479" idx="4">
    <p:pos x="10" y="10"/>
    <p:text>Cindy Add in PIE too. and maybe 2 slides?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09T23:42:19.108" idx="14">
    <p:pos x="10" y="10"/>
    <p:text>Dennis Overlay slide 8-9</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09T22:41:04.681" idx="5">
    <p:pos x="10" y="10"/>
    <p:text>Bhavika to break into parts and animate the diagram.</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4-09T22:54:46.214" idx="6">
    <p:pos x="10" y="10"/>
    <p:text>Dennis Make table into graph</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2021-04-10</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1 Input from Phase 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TD (2-3) Aggregate team data and build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LR (2-5) Player selection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Merge (last 2 boxes) Team Win Prediction and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Alternatively, Field Goal % (FG_PCT) and 3-pointers % (FG3_PCT) are to look out for player efficiency.</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Alternatively, Field Goal % (FG_PCT) and 3-pointers % (FG3_PCT) are to look out for player efficiency.</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Health</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Rapport with the team</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Satisfaction with the coaching</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Placement in the games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Happiness with the contract</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Personal life</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Calibri" panose="020F0502020204030204" pitchFamily="34" charset="0"/>
                <a:ea typeface="Yu Mincho" panose="02020400000000000000" pitchFamily="18" charset="-128"/>
              </a:rPr>
            </a:br>
            <a:r>
              <a:rPr lang="en-CA" sz="1800" dirty="0">
                <a:effectLst/>
                <a:latin typeface="Calibri" panose="020F0502020204030204" pitchFamily="34" charset="0"/>
                <a:ea typeface="Yu Mincho" panose="02020400000000000000" pitchFamily="18" charset="-128"/>
                <a:cs typeface="Calibri" panose="020F0502020204030204" pitchFamily="34" charset="0"/>
              </a:rPr>
              <a:t>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 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1.</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2.</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cap="none" dirty="0">
                <a:solidFill>
                  <a:schemeClr val="dk1"/>
                </a:solidFill>
                <a:effectLst/>
                <a:latin typeface="Arial"/>
                <a:cs typeface="Arial"/>
                <a:sym typeface="Arial"/>
              </a:rPr>
              <a:t>Talk and move through the boxes but in groupings (</a:t>
            </a:r>
            <a:r>
              <a:rPr lang="en-US" sz="1800" b="1" i="0" u="none" strike="noStrike" cap="none" dirty="0" err="1">
                <a:solidFill>
                  <a:schemeClr val="dk1"/>
                </a:solidFill>
                <a:effectLst/>
                <a:latin typeface="Arial"/>
                <a:cs typeface="Arial"/>
                <a:sym typeface="Arial"/>
              </a:rPr>
              <a:t>ie</a:t>
            </a:r>
            <a:r>
              <a:rPr lang="en-US" sz="1800" b="1" i="0" u="none" strike="noStrike" cap="none" dirty="0">
                <a:solidFill>
                  <a:schemeClr val="dk1"/>
                </a:solidFill>
                <a:effectLst/>
                <a:latin typeface="Arial"/>
                <a:cs typeface="Arial"/>
                <a:sym typeface="Arial"/>
              </a:rPr>
              <a:t> boxing the 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1-2 ETL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3-7 Data enhancement/transformation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8-10 Preparation for modeling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Box 11-13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11187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21758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2021-04-10</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comments" Target="../comments/commen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omments" Target="../comments/comment8.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comments" Target="../comments/comment5.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comments" Target="../comments/commen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pic>
        <p:nvPicPr>
          <p:cNvPr id="6" name="Content Placeholder 5" descr="Diagram&#10;&#10;Description automatically generated">
            <a:extLst>
              <a:ext uri="{FF2B5EF4-FFF2-40B4-BE49-F238E27FC236}">
                <a16:creationId xmlns:a16="http://schemas.microsoft.com/office/drawing/2014/main" id="{90279103-56EC-429D-8AF7-4C6BDD85A9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3797" y="1485901"/>
            <a:ext cx="8891308" cy="4132580"/>
          </a:xfrm>
        </p:spPr>
      </p:pic>
    </p:spTree>
    <p:extLst>
      <p:ext uri="{BB962C8B-B14F-4D97-AF65-F5344CB8AC3E}">
        <p14:creationId xmlns:p14="http://schemas.microsoft.com/office/powerpoint/2010/main" val="887142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pic>
        <p:nvPicPr>
          <p:cNvPr id="7" name="Content Placeholder 6">
            <a:extLst>
              <a:ext uri="{FF2B5EF4-FFF2-40B4-BE49-F238E27FC236}">
                <a16:creationId xmlns:a16="http://schemas.microsoft.com/office/drawing/2014/main" id="{F9D9F1BF-8D97-4ADE-94CC-B8B707D15A4C}"/>
              </a:ext>
            </a:extLst>
          </p:cNvPr>
          <p:cNvPicPr>
            <a:picLocks noGrp="1"/>
          </p:cNvPicPr>
          <p:nvPr>
            <p:ph idx="1"/>
          </p:nvPr>
        </p:nvPicPr>
        <p:blipFill>
          <a:blip r:embed="rId3"/>
          <a:stretch>
            <a:fillRect/>
          </a:stretch>
        </p:blipFill>
        <p:spPr>
          <a:xfrm>
            <a:off x="2619388" y="1698890"/>
            <a:ext cx="8859486" cy="4601217"/>
          </a:xfrm>
          <a:prstGeom prst="rect">
            <a:avLst/>
          </a:prstGeom>
        </p:spPr>
      </p:pic>
    </p:spTree>
    <p:extLst>
      <p:ext uri="{BB962C8B-B14F-4D97-AF65-F5344CB8AC3E}">
        <p14:creationId xmlns:p14="http://schemas.microsoft.com/office/powerpoint/2010/main" val="2723202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3"/>
          <a:stretch>
            <a:fillRect/>
          </a:stretch>
        </p:blipFill>
        <p:spPr>
          <a:xfrm>
            <a:off x="2191226" y="1367949"/>
            <a:ext cx="4146074" cy="2251551"/>
          </a:xfrm>
          <a:prstGeom prst="rect">
            <a:avLst/>
          </a:prstGeom>
        </p:spPr>
      </p:pic>
      <p:pic>
        <p:nvPicPr>
          <p:cNvPr id="13" name="Picture 12">
            <a:extLst>
              <a:ext uri="{FF2B5EF4-FFF2-40B4-BE49-F238E27FC236}">
                <a16:creationId xmlns:a16="http://schemas.microsoft.com/office/drawing/2014/main" id="{BB9F5755-A497-4085-A18A-1BC8DB86ADF4}"/>
              </a:ext>
            </a:extLst>
          </p:cNvPr>
          <p:cNvPicPr>
            <a:picLocks noChangeAspect="1"/>
          </p:cNvPicPr>
          <p:nvPr/>
        </p:nvPicPr>
        <p:blipFill>
          <a:blip r:embed="rId4"/>
          <a:stretch>
            <a:fillRect/>
          </a:stretch>
        </p:blipFill>
        <p:spPr>
          <a:xfrm>
            <a:off x="8011400" y="1682615"/>
            <a:ext cx="2543530" cy="1238423"/>
          </a:xfrm>
          <a:prstGeom prst="rect">
            <a:avLst/>
          </a:prstGeom>
        </p:spPr>
      </p:pic>
      <p:pic>
        <p:nvPicPr>
          <p:cNvPr id="4" name="Picture 3">
            <a:extLst>
              <a:ext uri="{FF2B5EF4-FFF2-40B4-BE49-F238E27FC236}">
                <a16:creationId xmlns:a16="http://schemas.microsoft.com/office/drawing/2014/main" id="{80B226E6-C997-462C-A8C3-15B52D31C6E4}"/>
              </a:ext>
            </a:extLst>
          </p:cNvPr>
          <p:cNvPicPr>
            <a:picLocks noChangeAspect="1"/>
          </p:cNvPicPr>
          <p:nvPr/>
        </p:nvPicPr>
        <p:blipFill>
          <a:blip r:embed="rId5"/>
          <a:stretch>
            <a:fillRect/>
          </a:stretch>
        </p:blipFill>
        <p:spPr>
          <a:xfrm>
            <a:off x="3568699" y="4026507"/>
            <a:ext cx="7751623" cy="2833081"/>
          </a:xfrm>
          <a:prstGeom prst="rect">
            <a:avLst/>
          </a:prstGeom>
        </p:spPr>
      </p:pic>
    </p:spTree>
    <p:extLst>
      <p:ext uri="{BB962C8B-B14F-4D97-AF65-F5344CB8AC3E}">
        <p14:creationId xmlns:p14="http://schemas.microsoft.com/office/powerpoint/2010/main" val="973473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r>
              <a:rPr lang="en-CA" dirty="0"/>
              <a:t>Add 4 points from notes – remove the name from #4 </a:t>
            </a:r>
          </a:p>
          <a:p>
            <a:endParaRPr lang="en-CA" dirty="0"/>
          </a:p>
          <a:p>
            <a:pPr marL="342900" lvl="0" indent="-342900">
              <a:lnSpc>
                <a:spcPct val="115000"/>
              </a:lnSpc>
              <a:spcBef>
                <a:spcPts val="500"/>
              </a:spcBef>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Alternatively, Field Goal % (FG_PCT) and 3-pointers % (FG3_PCT) are to look out for player efficiency.</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endParaRPr lang="en-CA" dirty="0"/>
          </a:p>
        </p:txBody>
      </p:sp>
    </p:spTree>
    <p:extLst>
      <p:ext uri="{BB962C8B-B14F-4D97-AF65-F5344CB8AC3E}">
        <p14:creationId xmlns:p14="http://schemas.microsoft.com/office/powerpoint/2010/main" val="2446360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6" name="Left Bracket 5">
            <a:extLst>
              <a:ext uri="{FF2B5EF4-FFF2-40B4-BE49-F238E27FC236}">
                <a16:creationId xmlns:a16="http://schemas.microsoft.com/office/drawing/2014/main" id="{29152A0F-3280-4640-89DF-C9EECBBA4A6F}"/>
              </a:ext>
            </a:extLst>
          </p:cNvPr>
          <p:cNvSpPr/>
          <p:nvPr/>
        </p:nvSpPr>
        <p:spPr>
          <a:xfrm rot="5400000">
            <a:off x="5314950" y="260350"/>
            <a:ext cx="228600" cy="27051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TextBox 6">
            <a:extLst>
              <a:ext uri="{FF2B5EF4-FFF2-40B4-BE49-F238E27FC236}">
                <a16:creationId xmlns:a16="http://schemas.microsoft.com/office/drawing/2014/main" id="{0F5DDDFB-4942-4F6F-A966-ED7893037191}"/>
              </a:ext>
            </a:extLst>
          </p:cNvPr>
          <p:cNvSpPr txBox="1"/>
          <p:nvPr/>
        </p:nvSpPr>
        <p:spPr>
          <a:xfrm>
            <a:off x="5130800" y="1130300"/>
            <a:ext cx="605166" cy="400110"/>
          </a:xfrm>
          <a:prstGeom prst="rect">
            <a:avLst/>
          </a:prstGeom>
          <a:noFill/>
        </p:spPr>
        <p:txBody>
          <a:bodyPr wrap="none" rtlCol="0">
            <a:spAutoFit/>
          </a:bodyPr>
          <a:lstStyle/>
          <a:p>
            <a:r>
              <a:rPr lang="en-US" dirty="0"/>
              <a:t>TOR</a:t>
            </a:r>
            <a:endParaRPr lang="en-CA" dirty="0"/>
          </a:p>
        </p:txBody>
      </p:sp>
    </p:spTree>
    <p:extLst>
      <p:ext uri="{BB962C8B-B14F-4D97-AF65-F5344CB8AC3E}">
        <p14:creationId xmlns:p14="http://schemas.microsoft.com/office/powerpoint/2010/main" val="58846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600986"/>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3000" dirty="0">
                <a:solidFill>
                  <a:srgbClr val="575757"/>
                </a:solidFill>
                <a:latin typeface="+mj-lt"/>
              </a:rPr>
              <a:t>Toronto Raptors only</a:t>
            </a:r>
          </a:p>
          <a:p>
            <a:pPr marL="342900" indent="-342900">
              <a:buFont typeface="Arial" panose="020B0604020202020204" pitchFamily="34" charset="0"/>
              <a:buChar char="•"/>
              <a:defRPr/>
            </a:pPr>
            <a:r>
              <a:rPr lang="en-US" altLang="ko-KR" sz="3000"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800" dirty="0">
                <a:solidFill>
                  <a:srgbClr val="575757"/>
                </a:solidFill>
                <a:latin typeface="+mj-lt"/>
              </a:rPr>
              <a:t>Health</a:t>
            </a:r>
          </a:p>
          <a:p>
            <a:pPr marL="955045" lvl="1" indent="-457200">
              <a:buSzPct val="80000"/>
              <a:buFont typeface="Arial" panose="020B0604020202020204" pitchFamily="34" charset="0"/>
              <a:buChar char="•"/>
              <a:defRPr/>
            </a:pPr>
            <a:r>
              <a:rPr lang="en-US" altLang="ko-KR" sz="2800"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800"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800"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800"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800" dirty="0">
                <a:solidFill>
                  <a:srgbClr val="575757"/>
                </a:solidFill>
                <a:latin typeface="+mj-lt"/>
              </a:rPr>
              <a:t>Personal life</a:t>
            </a:r>
            <a:endParaRPr lang="en-US" altLang="ko-KR" sz="1800" b="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65004" y="6310114"/>
            <a:ext cx="5026446"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6" name="Picture 5">
            <a:extLst>
              <a:ext uri="{FF2B5EF4-FFF2-40B4-BE49-F238E27FC236}">
                <a16:creationId xmlns:a16="http://schemas.microsoft.com/office/drawing/2014/main" id="{3D35CC4B-F531-44C1-9B28-650955E04BC8}"/>
              </a:ext>
            </a:extLst>
          </p:cNvPr>
          <p:cNvPicPr>
            <a:picLocks noChangeAspect="1"/>
          </p:cNvPicPr>
          <p:nvPr/>
        </p:nvPicPr>
        <p:blipFill>
          <a:blip r:embed="rId3"/>
          <a:stretch>
            <a:fillRect/>
          </a:stretch>
        </p:blipFill>
        <p:spPr>
          <a:xfrm>
            <a:off x="7393413" y="148854"/>
            <a:ext cx="1133899" cy="1123684"/>
          </a:xfrm>
          <a:prstGeom prst="rect">
            <a:avLst/>
          </a:prstGeom>
        </p:spPr>
      </p:pic>
      <p:pic>
        <p:nvPicPr>
          <p:cNvPr id="9" name="Picture 8">
            <a:extLst>
              <a:ext uri="{FF2B5EF4-FFF2-40B4-BE49-F238E27FC236}">
                <a16:creationId xmlns:a16="http://schemas.microsoft.com/office/drawing/2014/main" id="{B806BD7A-A337-4BDD-9A46-08B68798FFBC}"/>
              </a:ext>
            </a:extLst>
          </p:cNvPr>
          <p:cNvPicPr>
            <a:picLocks noChangeAspect="1"/>
          </p:cNvPicPr>
          <p:nvPr/>
        </p:nvPicPr>
        <p:blipFill>
          <a:blip r:embed="rId4"/>
          <a:stretch>
            <a:fillRect/>
          </a:stretch>
        </p:blipFill>
        <p:spPr>
          <a:xfrm>
            <a:off x="3621959" y="138225"/>
            <a:ext cx="1226666" cy="1084520"/>
          </a:xfrm>
          <a:prstGeom prst="rect">
            <a:avLst/>
          </a:prstGeom>
        </p:spPr>
      </p:pic>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5"/>
          <a:stretch>
            <a:fillRect/>
          </a:stretch>
        </p:blipFill>
        <p:spPr>
          <a:xfrm>
            <a:off x="1940011" y="2809810"/>
            <a:ext cx="7797113" cy="3237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normAutofit lnSpcReduction="10000"/>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marL="0" marR="0" latinLnBrk="0">
              <a:lnSpc>
                <a:spcPct val="115000"/>
              </a:lnSpc>
              <a:spcBef>
                <a:spcPts val="720"/>
              </a:spcBef>
              <a:spcAft>
                <a:spcPts val="0"/>
              </a:spcAft>
            </a:pPr>
            <a:r>
              <a:rPr lang="en-US" sz="2400" dirty="0">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2400" dirty="0">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2400" dirty="0">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7" name="Picture 6">
            <a:extLst>
              <a:ext uri="{FF2B5EF4-FFF2-40B4-BE49-F238E27FC236}">
                <a16:creationId xmlns:a16="http://schemas.microsoft.com/office/drawing/2014/main" id="{DC94DAB6-FA96-4ED0-90C2-FAF8F3AB0A84}"/>
              </a:ext>
            </a:extLst>
          </p:cNvPr>
          <p:cNvPicPr>
            <a:picLocks noChangeAspect="1"/>
          </p:cNvPicPr>
          <p:nvPr/>
        </p:nvPicPr>
        <p:blipFill>
          <a:blip r:embed="rId3"/>
          <a:stretch>
            <a:fillRect/>
          </a:stretch>
        </p:blipFill>
        <p:spPr>
          <a:xfrm>
            <a:off x="2421924" y="3163330"/>
            <a:ext cx="8723871" cy="3323967"/>
          </a:xfrm>
          <a:prstGeom prst="rect">
            <a:avLst/>
          </a:prstGeom>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1</a:t>
            </a:r>
          </a:p>
        </p:txBody>
      </p:sp>
      <p:pic>
        <p:nvPicPr>
          <p:cNvPr id="10" name="Content Placeholder 9" descr="Diagram&#10;&#10;Description automatically generated">
            <a:extLst>
              <a:ext uri="{FF2B5EF4-FFF2-40B4-BE49-F238E27FC236}">
                <a16:creationId xmlns:a16="http://schemas.microsoft.com/office/drawing/2014/main" id="{7171B701-4AD4-446F-8A20-85F7D047CA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5947" y="1584068"/>
            <a:ext cx="9274866" cy="3912492"/>
          </a:xfrm>
        </p:spPr>
      </p:pic>
    </p:spTree>
    <p:extLst>
      <p:ext uri="{BB962C8B-B14F-4D97-AF65-F5344CB8AC3E}">
        <p14:creationId xmlns:p14="http://schemas.microsoft.com/office/powerpoint/2010/main" val="3367849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r>
              <a:rPr lang="en-CA" altLang="en-US" sz="1200" dirty="0"/>
              <a:t>	PIE = [PTS + FGM + FTM - FGA - FTA + DREB + (0.5 * OREB) + AST + STL + (0.5 * BLK) - PF – TOV] / [</a:t>
            </a:r>
            <a:r>
              <a:rPr lang="en-CA" altLang="en-US" sz="1200" dirty="0" err="1"/>
              <a:t>GmPTS</a:t>
            </a:r>
            <a:r>
              <a:rPr lang="en-CA" altLang="en-US" sz="1200" dirty="0"/>
              <a:t> + </a:t>
            </a:r>
            <a:r>
              <a:rPr lang="en-CA" altLang="en-US" sz="1200" dirty="0" err="1"/>
              <a:t>GmFGM</a:t>
            </a:r>
            <a:r>
              <a:rPr lang="en-CA" altLang="en-US" sz="1200" dirty="0"/>
              <a:t> + </a:t>
            </a:r>
            <a:r>
              <a:rPr lang="en-CA" altLang="en-US" sz="1200" dirty="0" err="1"/>
              <a:t>GmFTM</a:t>
            </a:r>
            <a:r>
              <a:rPr lang="en-CA" altLang="en-US" sz="1200" dirty="0"/>
              <a:t> – </a:t>
            </a:r>
            <a:r>
              <a:rPr lang="en-CA" altLang="en-US" sz="1200" dirty="0" err="1"/>
              <a:t>GmFGA</a:t>
            </a:r>
            <a:endParaRPr lang="en-CA" altLang="en-US" sz="1200" dirty="0"/>
          </a:p>
          <a:p>
            <a:r>
              <a:rPr lang="en-CA" altLang="en-US" sz="1200" dirty="0"/>
              <a:t>	       - </a:t>
            </a:r>
            <a:r>
              <a:rPr lang="en-CA" altLang="en-US" sz="1200" dirty="0" err="1"/>
              <a:t>GmFTA</a:t>
            </a:r>
            <a:r>
              <a:rPr lang="en-CA" altLang="en-US" sz="1200" dirty="0"/>
              <a:t> + </a:t>
            </a:r>
            <a:r>
              <a:rPr lang="en-CA" altLang="en-US" sz="1200" dirty="0" err="1"/>
              <a:t>GmDREB</a:t>
            </a:r>
            <a:r>
              <a:rPr lang="en-CA" altLang="en-US" sz="1200" dirty="0"/>
              <a:t> + (0.5 * </a:t>
            </a:r>
            <a:r>
              <a:rPr lang="en-CA" altLang="en-US" sz="1200" dirty="0" err="1"/>
              <a:t>GmOREB</a:t>
            </a:r>
            <a:r>
              <a:rPr lang="en-CA" altLang="en-US" sz="1200" dirty="0"/>
              <a:t>) + </a:t>
            </a:r>
            <a:r>
              <a:rPr lang="en-CA" altLang="en-US" sz="1200" dirty="0" err="1"/>
              <a:t>GmAST</a:t>
            </a:r>
            <a:r>
              <a:rPr lang="en-CA" altLang="en-US" sz="1200" dirty="0"/>
              <a:t> + </a:t>
            </a:r>
            <a:r>
              <a:rPr lang="en-CA" altLang="en-US" sz="1200" dirty="0" err="1"/>
              <a:t>GmSTL</a:t>
            </a:r>
            <a:r>
              <a:rPr lang="en-CA" altLang="en-US" sz="1200" dirty="0"/>
              <a:t> + (0.5 * </a:t>
            </a:r>
            <a:r>
              <a:rPr lang="en-CA" altLang="en-US" sz="1200" dirty="0" err="1"/>
              <a:t>GmBLK</a:t>
            </a:r>
            <a:r>
              <a:rPr lang="en-CA" altLang="en-US" sz="1200" dirty="0"/>
              <a:t>) - </a:t>
            </a:r>
            <a:r>
              <a:rPr lang="en-CA" altLang="en-US" sz="1200" dirty="0" err="1"/>
              <a:t>GmPF</a:t>
            </a:r>
            <a:r>
              <a:rPr lang="en-CA" altLang="en-US" sz="1200" dirty="0"/>
              <a:t> – </a:t>
            </a:r>
            <a:r>
              <a:rPr lang="en-CA" altLang="en-US" sz="1200" dirty="0" err="1"/>
              <a:t>GmTOV</a:t>
            </a:r>
            <a:r>
              <a:rPr lang="en-CA" altLang="en-US" sz="1200" dirty="0"/>
              <a:t>]</a:t>
            </a:r>
          </a:p>
          <a:p>
            <a:pPr algn="l"/>
            <a:endParaRPr lang="en-US" altLang="en-US" sz="1200" dirty="0"/>
          </a:p>
          <a:p>
            <a:pPr algn="l"/>
            <a:endParaRPr lang="en-US" altLang="en-US" sz="1200" dirty="0"/>
          </a:p>
          <a:p>
            <a:pPr>
              <a:buFont typeface="Arial" pitchFamily="34" charset="0"/>
              <a:buChar char="•"/>
            </a:pPr>
            <a:endParaRPr lang="en-US" sz="1200" dirty="0"/>
          </a:p>
        </p:txBody>
      </p:sp>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2045989" y="3761422"/>
            <a:ext cx="1453587" cy="1537127"/>
          </a:xfrm>
          <a:prstGeom prst="rect">
            <a:avLst/>
          </a:prstGeom>
        </p:spPr>
      </p:pic>
      <p:pic>
        <p:nvPicPr>
          <p:cNvPr id="17" name="Content Placeholder 16">
            <a:extLst>
              <a:ext uri="{FF2B5EF4-FFF2-40B4-BE49-F238E27FC236}">
                <a16:creationId xmlns:a16="http://schemas.microsoft.com/office/drawing/2014/main" id="{09E30525-F02D-476B-BBAF-76A8A789605D}"/>
              </a:ext>
            </a:extLst>
          </p:cNvPr>
          <p:cNvPicPr>
            <a:picLocks noGrp="1" noChangeAspect="1"/>
          </p:cNvPicPr>
          <p:nvPr>
            <p:ph idx="1"/>
          </p:nvPr>
        </p:nvPicPr>
        <p:blipFill>
          <a:blip r:embed="rId4"/>
          <a:stretch>
            <a:fillRect/>
          </a:stretch>
        </p:blipFill>
        <p:spPr>
          <a:xfrm>
            <a:off x="3694670" y="3168432"/>
            <a:ext cx="3929449" cy="3403046"/>
          </a:xfrm>
        </p:spPr>
      </p:pic>
      <p:pic>
        <p:nvPicPr>
          <p:cNvPr id="19" name="Picture 18">
            <a:extLst>
              <a:ext uri="{FF2B5EF4-FFF2-40B4-BE49-F238E27FC236}">
                <a16:creationId xmlns:a16="http://schemas.microsoft.com/office/drawing/2014/main" id="{0175DC69-A944-4900-9BAE-0F224ED86BAE}"/>
              </a:ext>
            </a:extLst>
          </p:cNvPr>
          <p:cNvPicPr>
            <a:picLocks noChangeAspect="1"/>
          </p:cNvPicPr>
          <p:nvPr/>
        </p:nvPicPr>
        <p:blipFill>
          <a:blip r:embed="rId5"/>
          <a:stretch>
            <a:fillRect/>
          </a:stretch>
        </p:blipFill>
        <p:spPr>
          <a:xfrm>
            <a:off x="7819213" y="3168432"/>
            <a:ext cx="3929449" cy="3403046"/>
          </a:xfrm>
          <a:prstGeom prst="rect">
            <a:avLst/>
          </a:prstGeom>
        </p:spPr>
      </p:pic>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animEffect transition="in" filter="fade">
                                      <p:cBhvr>
                                        <p:cTn id="21" dur="500"/>
                                        <p:tgtEl>
                                          <p:spTgt spid="11">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4" name="Content Placeholder 3">
            <a:extLst>
              <a:ext uri="{FF2B5EF4-FFF2-40B4-BE49-F238E27FC236}">
                <a16:creationId xmlns:a16="http://schemas.microsoft.com/office/drawing/2014/main" id="{73E81687-8DBA-4004-91BB-5089EE6DA719}"/>
              </a:ext>
            </a:extLst>
          </p:cNvPr>
          <p:cNvSpPr>
            <a:spLocks noGrp="1"/>
          </p:cNvSpPr>
          <p:nvPr>
            <p:ph idx="1"/>
          </p:nvPr>
        </p:nvSpPr>
        <p:spPr/>
        <p:txBody>
          <a:bodyPr/>
          <a:lstStyle/>
          <a:p>
            <a:r>
              <a:rPr lang="en-CA" dirty="0"/>
              <a:t>Showcase results we want to from Phase 1 and add animations</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55066" y="2357609"/>
            <a:ext cx="7480452" cy="4109291"/>
          </a:xfrm>
          <a:prstGeom prst="rect">
            <a:avLst/>
          </a:prstGeom>
        </p:spPr>
      </p:pic>
    </p:spTree>
    <p:extLst>
      <p:ext uri="{BB962C8B-B14F-4D97-AF65-F5344CB8AC3E}">
        <p14:creationId xmlns:p14="http://schemas.microsoft.com/office/powerpoint/2010/main" val="4093615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4" name="Content Placeholder 3">
            <a:extLst>
              <a:ext uri="{FF2B5EF4-FFF2-40B4-BE49-F238E27FC236}">
                <a16:creationId xmlns:a16="http://schemas.microsoft.com/office/drawing/2014/main" id="{73E81687-8DBA-4004-91BB-5089EE6DA719}"/>
              </a:ext>
            </a:extLst>
          </p:cNvPr>
          <p:cNvSpPr>
            <a:spLocks noGrp="1"/>
          </p:cNvSpPr>
          <p:nvPr>
            <p:ph idx="1"/>
          </p:nvPr>
        </p:nvSpPr>
        <p:spPr/>
        <p:txBody>
          <a:bodyPr/>
          <a:lstStyle/>
          <a:p>
            <a:r>
              <a:rPr lang="en-CA" dirty="0"/>
              <a:t>Showcase results we want to from Phase 1 and add animations</a:t>
            </a:r>
          </a:p>
        </p:txBody>
      </p:sp>
      <p:pic>
        <p:nvPicPr>
          <p:cNvPr id="7" name="Picture 6">
            <a:extLst>
              <a:ext uri="{FF2B5EF4-FFF2-40B4-BE49-F238E27FC236}">
                <a16:creationId xmlns:a16="http://schemas.microsoft.com/office/drawing/2014/main" id="{54942EAD-9DC1-4D93-BAFA-0AD2F22E85FA}"/>
              </a:ext>
            </a:extLst>
          </p:cNvPr>
          <p:cNvPicPr/>
          <p:nvPr/>
        </p:nvPicPr>
        <p:blipFill>
          <a:blip r:embed="rId3"/>
          <a:stretch>
            <a:fillRect/>
          </a:stretch>
        </p:blipFill>
        <p:spPr>
          <a:xfrm>
            <a:off x="2953669" y="2028951"/>
            <a:ext cx="7325068" cy="4482018"/>
          </a:xfrm>
          <a:prstGeom prst="rect">
            <a:avLst/>
          </a:prstGeom>
        </p:spPr>
      </p:pic>
    </p:spTree>
    <p:extLst>
      <p:ext uri="{BB962C8B-B14F-4D97-AF65-F5344CB8AC3E}">
        <p14:creationId xmlns:p14="http://schemas.microsoft.com/office/powerpoint/2010/main" val="337492815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13561</TotalTime>
  <Words>4526</Words>
  <Application>Microsoft Office PowerPoint</Application>
  <PresentationFormat>Custom</PresentationFormat>
  <Paragraphs>423</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Noto Sans</vt:lpstr>
      <vt:lpstr>굴림체</vt:lpstr>
      <vt:lpstr>Calibri Light</vt:lpstr>
      <vt:lpstr>Times New Roman</vt:lpstr>
      <vt:lpstr>Symbol</vt:lpstr>
      <vt:lpstr>Arial</vt:lpstr>
      <vt:lpstr>맑은 고딕</vt:lpstr>
      <vt:lpstr>Calibri</vt:lpstr>
      <vt:lpstr>Office 테마</vt:lpstr>
      <vt:lpstr>PROJECT RAPTORS REBOUND</vt:lpstr>
      <vt:lpstr>The Client</vt:lpstr>
      <vt:lpstr>Objectives</vt:lpstr>
      <vt:lpstr>Data</vt:lpstr>
      <vt:lpstr>Initial Analysis</vt:lpstr>
      <vt:lpstr>Data Analysis – Phase 1</vt:lpstr>
      <vt:lpstr>Initial Analysis</vt:lpstr>
      <vt:lpstr>Data Analysis Results – Phase 1</vt:lpstr>
      <vt:lpstr>Data Analysis Results – Phase 1</vt:lpstr>
      <vt:lpstr>Data Analysis – Phase 2</vt:lpstr>
      <vt:lpstr>Data Analysis Results – Phase 2</vt:lpstr>
      <vt:lpstr>Results</vt:lpstr>
      <vt:lpstr>Recommendations</vt:lpstr>
      <vt:lpstr>Players Evaluation</vt:lpstr>
      <vt:lpstr>PowerPoint Presentation</vt:lpstr>
      <vt:lpstr>THANK YOU</vt:lpstr>
      <vt:lpstr>BLANK Delete everything from this slide onwards</vt:lpstr>
      <vt:lpstr>Reference Instructions</vt:lpstr>
      <vt:lpstr>[Template - Insert Title]</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273</cp:revision>
  <dcterms:created xsi:type="dcterms:W3CDTF">2010-02-01T08:03:16Z</dcterms:created>
  <dcterms:modified xsi:type="dcterms:W3CDTF">2021-04-10T16:38:10Z</dcterms:modified>
  <cp:category>www.slidemembers.com</cp:category>
</cp:coreProperties>
</file>